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2" r:id="rId12"/>
    <p:sldId id="263" r:id="rId13"/>
    <p:sldId id="264" r:id="rId14"/>
    <p:sldId id="270" r:id="rId15"/>
    <p:sldId id="281" r:id="rId16"/>
    <p:sldId id="282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" initials="Ю" lastIdx="1" clrIdx="0">
    <p:extLst>
      <p:ext uri="{19B8F6BF-5375-455C-9EA6-DF929625EA0E}">
        <p15:presenceInfo xmlns:p15="http://schemas.microsoft.com/office/powerpoint/2012/main" userId="Юл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F5062-DE1D-4507-8A9A-72C29A5D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9385852" cy="16459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Практикум. Разбор заданий курса повышения квалификаций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34CD39-C564-4B4C-AD25-5C6EF5D93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6359" y="4604335"/>
            <a:ext cx="6801612" cy="123989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Учитель истории и обществознания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Региональный методист  </a:t>
            </a:r>
            <a:r>
              <a:rPr lang="ru-RU" sz="2400" b="1" dirty="0" err="1">
                <a:solidFill>
                  <a:schemeClr val="bg1"/>
                </a:solidFill>
              </a:rPr>
              <a:t>Илькаева</a:t>
            </a:r>
            <a:r>
              <a:rPr lang="ru-RU" sz="2400" b="1" dirty="0">
                <a:solidFill>
                  <a:schemeClr val="bg1"/>
                </a:solidFill>
              </a:rPr>
              <a:t> Ю.Ю.</a:t>
            </a:r>
          </a:p>
        </p:txBody>
      </p:sp>
    </p:spTree>
    <p:extLst>
      <p:ext uri="{BB962C8B-B14F-4D97-AF65-F5344CB8AC3E}">
        <p14:creationId xmlns:p14="http://schemas.microsoft.com/office/powerpoint/2010/main" val="119749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F2ABE2-78E6-4FA3-9913-32A19FB72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4" b="13623"/>
          <a:stretch/>
        </p:blipFill>
        <p:spPr>
          <a:xfrm>
            <a:off x="448813" y="357808"/>
            <a:ext cx="3157538" cy="47575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A00ED-2879-43BC-B3DE-19C2F431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1" t="29179" r="21041" b="30628"/>
          <a:stretch/>
        </p:blipFill>
        <p:spPr>
          <a:xfrm>
            <a:off x="4154555" y="357808"/>
            <a:ext cx="3279914" cy="4908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A3B31-ABDA-4332-91B3-4F0933706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1" t="36908" r="19362" b="23215"/>
          <a:stretch/>
        </p:blipFill>
        <p:spPr>
          <a:xfrm>
            <a:off x="8284370" y="309212"/>
            <a:ext cx="3458817" cy="4956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E3BD1-84FE-4654-AEAE-F67C652352F9}"/>
              </a:ext>
            </a:extLst>
          </p:cNvPr>
          <p:cNvSpPr txBox="1"/>
          <p:nvPr/>
        </p:nvSpPr>
        <p:spPr>
          <a:xfrm>
            <a:off x="636104" y="5354740"/>
            <a:ext cx="2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К. Циолковский «Вне земли»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C08C9-8B8D-4342-8E95-93AE95D0ECD2}"/>
              </a:ext>
            </a:extLst>
          </p:cNvPr>
          <p:cNvSpPr txBox="1"/>
          <p:nvPr/>
        </p:nvSpPr>
        <p:spPr>
          <a:xfrm>
            <a:off x="4502425" y="5512903"/>
            <a:ext cx="258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Сидорович В. Мировая энергетическая революция.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E1704-035D-4C20-ADCF-996C75D5A96A}"/>
              </a:ext>
            </a:extLst>
          </p:cNvPr>
          <p:cNvSpPr txBox="1"/>
          <p:nvPr/>
        </p:nvSpPr>
        <p:spPr>
          <a:xfrm>
            <a:off x="8721691" y="5526154"/>
            <a:ext cx="258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В.Гугнин</a:t>
            </a:r>
            <a:r>
              <a:rPr lang="ru-RU" b="1" dirty="0"/>
              <a:t> Российские изобретатели </a:t>
            </a:r>
            <a:r>
              <a:rPr lang="en-US" b="1" dirty="0"/>
              <a:t>XXI</a:t>
            </a:r>
            <a:r>
              <a:rPr lang="ru-RU" b="1" dirty="0"/>
              <a:t> века</a:t>
            </a:r>
          </a:p>
        </p:txBody>
      </p:sp>
    </p:spTree>
    <p:extLst>
      <p:ext uri="{BB962C8B-B14F-4D97-AF65-F5344CB8AC3E}">
        <p14:creationId xmlns:p14="http://schemas.microsoft.com/office/powerpoint/2010/main" val="36169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4B3E5-3A04-4D06-934A-56184468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04" y="0"/>
            <a:ext cx="6122504" cy="1881808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Задание 3. проблемный вопрос \ Творческое задание для повышения познавательной мотивации учеников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27876E-D343-46A4-A715-91A10B32A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60" t="15455" r="30410" b="6164"/>
          <a:stretch/>
        </p:blipFill>
        <p:spPr>
          <a:xfrm>
            <a:off x="6440559" y="0"/>
            <a:ext cx="5483037" cy="657273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7D500F5-B3BF-4017-9A0E-A5A40BFF8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9" y="2331981"/>
            <a:ext cx="5579164" cy="41218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Проблемный вопрос: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Почему в </a:t>
            </a:r>
            <a:r>
              <a:rPr lang="en-US" sz="2400" b="1" dirty="0">
                <a:solidFill>
                  <a:srgbClr val="002060"/>
                </a:solidFill>
              </a:rPr>
              <a:t>XXI</a:t>
            </a:r>
            <a:r>
              <a:rPr lang="ru-RU" sz="2400" b="1" dirty="0">
                <a:solidFill>
                  <a:srgbClr val="002060"/>
                </a:solidFill>
              </a:rPr>
              <a:t> веке технологический суверенитет государства так же важен для его независимости, как и суверенитет политический? Сможет ли страна стать по-настоящему влиятельной на мировой арене, если будет зависеть от зарубежных технологий и разработок?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540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6073F-7EC7-4E23-AD3D-73D917AA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03300"/>
            <a:ext cx="11502887" cy="118872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Задание 3. проблемный вопрос \ Творческое задание для повышения познавательной мотивации учеников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1B28E-C4C2-4FF1-9328-94E716D76A55}"/>
              </a:ext>
            </a:extLst>
          </p:cNvPr>
          <p:cNvSpPr txBox="1"/>
          <p:nvPr/>
        </p:nvSpPr>
        <p:spPr>
          <a:xfrm>
            <a:off x="516835" y="1444489"/>
            <a:ext cx="11184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Проект-симуляция «Техно-Стартап 2030»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Легенда: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Представьте, что правительство России выделило вашей команде грант на разработку критически важной отечественной технологии, которой сейчас не хватает стране для полной технологического суверенитета.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(в группах по 3–4 человека):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сферы: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одно из стратегических направлений  в РФ (например: микроэлектроника, искусственный интеллект в медицине, гражданская авиация, космический туризм или эко-энергетика).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Придумайте конкретный гаджет, программу или девайс, который заменит зарубежные аналоги. Дайте ему российское название.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суверенитета: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Объясните, почему без вашего изобретения страна уязвима, и как оно сделает Россию лидером в этой области.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презентации: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Оформите идею в виде рекламного постера будущего, короткого видео (1 минута) или ментальной карты. Составить мини-смету проекта ( какие ресурсы понадобятся – инвестиции государства, специалисты,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2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6073F-7EC7-4E23-AD3D-73D917AA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03300"/>
            <a:ext cx="11502887" cy="118872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Задание 3. проблемный вопрос \ Творческое задание для повышения познавательной мотивации учеников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1B28E-C4C2-4FF1-9328-94E716D76A55}"/>
              </a:ext>
            </a:extLst>
          </p:cNvPr>
          <p:cNvSpPr txBox="1"/>
          <p:nvPr/>
        </p:nvSpPr>
        <p:spPr>
          <a:xfrm>
            <a:off x="503582" y="1404733"/>
            <a:ext cx="111848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Критерии оценивания: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Логика и аргументация: </a:t>
            </a:r>
            <a:r>
              <a:rPr lang="ru-RU" sz="2800" b="1" dirty="0"/>
              <a:t>доказана ли необходимость технологического суверенитета в выбранной отрасли.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Творческий подход: </a:t>
            </a:r>
            <a:r>
              <a:rPr lang="ru-RU" sz="2800" b="1" dirty="0"/>
              <a:t>оригинальность названия и идеи проекта.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Реалистичность: </a:t>
            </a:r>
            <a:r>
              <a:rPr lang="ru-RU" sz="2800" b="1" dirty="0"/>
              <a:t>учтены ли современные экономические реалии.</a:t>
            </a:r>
          </a:p>
          <a:p>
            <a:pPr algn="ctr"/>
            <a:r>
              <a:rPr lang="ru-RU" sz="2800" b="1" dirty="0"/>
              <a:t>Командная работа: распределение ролей внутри группы (руководитель, инженер, экономист, PR-менеджер).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7879-AE7E-42E5-85A6-9A36D3B9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209318"/>
            <a:ext cx="11078817" cy="1188720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Для задания с учебником 10 класса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04B4E0-E3AB-4CC8-8CE7-1ED290908CC1}"/>
              </a:ext>
            </a:extLst>
          </p:cNvPr>
          <p:cNvSpPr/>
          <p:nvPr/>
        </p:nvSpPr>
        <p:spPr>
          <a:xfrm>
            <a:off x="712414" y="1760089"/>
            <a:ext cx="419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https://max.ru/Executive_Secretary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3BFF1A-F45D-4DFD-8889-948A215FB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4" t="18096" r="8153" b="33184"/>
          <a:stretch/>
        </p:blipFill>
        <p:spPr>
          <a:xfrm>
            <a:off x="5380382" y="1398037"/>
            <a:ext cx="6069495" cy="3200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B28F05-7E91-4828-87B9-52A7544A7BDD}"/>
              </a:ext>
            </a:extLst>
          </p:cNvPr>
          <p:cNvSpPr txBox="1"/>
          <p:nvPr/>
        </p:nvSpPr>
        <p:spPr>
          <a:xfrm>
            <a:off x="583096" y="2998270"/>
            <a:ext cx="385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Выложены на канале часть учебника</a:t>
            </a:r>
          </a:p>
          <a:p>
            <a:r>
              <a:rPr lang="ru-RU" b="1" dirty="0"/>
              <a:t>Можно использовать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E702D5-A092-4340-AEB6-8983006647C6}"/>
              </a:ext>
            </a:extLst>
          </p:cNvPr>
          <p:cNvSpPr txBox="1">
            <a:spLocks/>
          </p:cNvSpPr>
          <p:nvPr/>
        </p:nvSpPr>
        <p:spPr bwMode="black">
          <a:xfrm>
            <a:off x="258416" y="4960555"/>
            <a:ext cx="1107881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 Black" panose="020B0A04020102020204" pitchFamily="34" charset="0"/>
              </a:rPr>
              <a:t>Глава 2. Культура и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370311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76F3-0CEA-48B7-9D42-834EF63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67"/>
            <a:ext cx="5565913" cy="2021706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Что использовать при выполнении заданий?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Дана глава: культура и искусство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E97F0-5868-4ABB-B40F-A09C9305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092" y="2065673"/>
            <a:ext cx="4952006" cy="37122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Федеральная рабочая программа по учебному предмету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"Обществознание" (базовый уровень).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(для 10-11 классов)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(с изменениями на 15.12.2025г.)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7D0083D-13D8-4952-BB4A-B3CA02EAD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2" t="10168" r="5364" b="58423"/>
          <a:stretch/>
        </p:blipFill>
        <p:spPr>
          <a:xfrm>
            <a:off x="6095999" y="146580"/>
            <a:ext cx="6096001" cy="44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0EF47-64AE-4F71-9D7A-39141AFE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1388165"/>
            <a:ext cx="5698435" cy="2080590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10 класс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Культура и искусство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42A757C-6DDB-441C-8613-666A8787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69" t="21530" r="12856" b="50000"/>
          <a:stretch/>
        </p:blipFill>
        <p:spPr>
          <a:xfrm>
            <a:off x="5499652" y="77389"/>
            <a:ext cx="6692348" cy="2196548"/>
          </a:xfrm>
          <a:prstGeom prst="rect">
            <a:avLst/>
          </a:prstGeom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id="{8FC406D1-1685-4069-802B-859A23CB4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214" y="3878307"/>
            <a:ext cx="4952006" cy="25224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Задание 1: </a:t>
            </a:r>
          </a:p>
          <a:p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Личностные результаты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 в соответствии с ФОП)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3A8D-5D17-446F-B8EF-6FF58151C799}"/>
              </a:ext>
            </a:extLst>
          </p:cNvPr>
          <p:cNvSpPr txBox="1"/>
          <p:nvPr/>
        </p:nvSpPr>
        <p:spPr>
          <a:xfrm>
            <a:off x="6056243" y="3093477"/>
            <a:ext cx="5910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/>
              <a:t>Гражданское воспитание</a:t>
            </a:r>
          </a:p>
          <a:p>
            <a:pPr marL="342900" indent="-342900">
              <a:buAutoNum type="arabicPeriod"/>
            </a:pPr>
            <a:r>
              <a:rPr lang="ru-RU" sz="3200" b="1" dirty="0"/>
              <a:t>Патриотическое воспитание</a:t>
            </a:r>
          </a:p>
          <a:p>
            <a:pPr marL="342900" indent="-342900">
              <a:buAutoNum type="arabicPeriod"/>
            </a:pPr>
            <a:r>
              <a:rPr lang="ru-RU" sz="3200" b="1" dirty="0"/>
              <a:t>Духовно-нравственное воспитание</a:t>
            </a:r>
          </a:p>
          <a:p>
            <a:pPr marL="342900" indent="-342900">
              <a:buAutoNum type="arabicPeriod"/>
            </a:pPr>
            <a:r>
              <a:rPr lang="ru-RU" sz="3200" b="1" dirty="0"/>
              <a:t> Эстетическое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3040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E12DBF-1F2A-44D4-9246-86982356A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0" t="49082" r="13290" b="15363"/>
          <a:stretch/>
        </p:blipFill>
        <p:spPr>
          <a:xfrm>
            <a:off x="3748" y="714083"/>
            <a:ext cx="6092252" cy="35250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EE35F-E1F3-43E2-A895-2ADD7820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7" t="25700" r="15314" b="50000"/>
          <a:stretch/>
        </p:blipFill>
        <p:spPr>
          <a:xfrm>
            <a:off x="6096000" y="1314631"/>
            <a:ext cx="5936973" cy="26817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484FC6-7268-4785-9A6D-47A087A68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6" t="80580" r="13540" b="5894"/>
          <a:stretch/>
        </p:blipFill>
        <p:spPr>
          <a:xfrm>
            <a:off x="1657304" y="4507274"/>
            <a:ext cx="9187949" cy="19812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3A717C-8CAE-40F9-A99A-41AB3902614E}"/>
              </a:ext>
            </a:extLst>
          </p:cNvPr>
          <p:cNvSpPr txBox="1">
            <a:spLocks/>
          </p:cNvSpPr>
          <p:nvPr/>
        </p:nvSpPr>
        <p:spPr>
          <a:xfrm>
            <a:off x="371060" y="209318"/>
            <a:ext cx="11078817" cy="118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 Black" panose="020B0A04020102020204" pitchFamily="34" charset="0"/>
              </a:rPr>
              <a:t>Выдержки из учебника 10 класса</a:t>
            </a:r>
          </a:p>
        </p:txBody>
      </p:sp>
    </p:spTree>
    <p:extLst>
      <p:ext uri="{BB962C8B-B14F-4D97-AF65-F5344CB8AC3E}">
        <p14:creationId xmlns:p14="http://schemas.microsoft.com/office/powerpoint/2010/main" val="407634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FEB2B1-5633-4D00-8443-68C847E7B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4" t="6956" r="13285" b="50000"/>
          <a:stretch/>
        </p:blipFill>
        <p:spPr>
          <a:xfrm>
            <a:off x="0" y="243201"/>
            <a:ext cx="6891131" cy="4871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0806BE-D89C-4EFA-B7AD-B3B9AF6D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63188" r="16599" b="18841"/>
          <a:stretch/>
        </p:blipFill>
        <p:spPr>
          <a:xfrm>
            <a:off x="4929808" y="4927872"/>
            <a:ext cx="6891131" cy="188044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3865294-8978-4254-B6F6-18E99DB5ABA1}"/>
              </a:ext>
            </a:extLst>
          </p:cNvPr>
          <p:cNvSpPr txBox="1">
            <a:spLocks/>
          </p:cNvSpPr>
          <p:nvPr/>
        </p:nvSpPr>
        <p:spPr>
          <a:xfrm>
            <a:off x="371061" y="49686"/>
            <a:ext cx="10614992" cy="3870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 Black" panose="020B0A04020102020204" pitchFamily="34" charset="0"/>
              </a:rPr>
              <a:t>Выдержки из учебника 10 класса</a:t>
            </a:r>
          </a:p>
        </p:txBody>
      </p:sp>
    </p:spTree>
    <p:extLst>
      <p:ext uri="{BB962C8B-B14F-4D97-AF65-F5344CB8AC3E}">
        <p14:creationId xmlns:p14="http://schemas.microsoft.com/office/powerpoint/2010/main" val="61923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72433-B21C-49D6-81DB-9790E41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235823"/>
            <a:ext cx="7729728" cy="6653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Практическая работа №1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9FFCDC-37E9-44F2-900E-B7B048874AD6}"/>
              </a:ext>
            </a:extLst>
          </p:cNvPr>
          <p:cNvSpPr txBox="1">
            <a:spLocks/>
          </p:cNvSpPr>
          <p:nvPr/>
        </p:nvSpPr>
        <p:spPr bwMode="black">
          <a:xfrm>
            <a:off x="1086678" y="1736035"/>
            <a:ext cx="10800521" cy="30214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cs typeface="Aharoni" panose="02010803020104030203" pitchFamily="2" charset="-79"/>
              </a:rPr>
              <a:t>Цель: </a:t>
            </a:r>
          </a:p>
          <a:p>
            <a:r>
              <a:rPr lang="ru-RU" b="1" dirty="0">
                <a:cs typeface="Aharoni" panose="02010803020104030203" pitchFamily="2" charset="-79"/>
              </a:rPr>
              <a:t>диагностировать достижение умения использования методического аппарата единого государственного учебника «Обществознание» для 9 класса для эффективной организации учебного процесса и достижения предметных результатов освоения программы по обществознанию.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0810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72433-B21C-49D6-81DB-9790E41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235823"/>
            <a:ext cx="7729728" cy="66532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Практическая работа №2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9FFCDC-37E9-44F2-900E-B7B048874AD6}"/>
              </a:ext>
            </a:extLst>
          </p:cNvPr>
          <p:cNvSpPr txBox="1">
            <a:spLocks/>
          </p:cNvSpPr>
          <p:nvPr/>
        </p:nvSpPr>
        <p:spPr bwMode="black">
          <a:xfrm>
            <a:off x="1086679" y="1736035"/>
            <a:ext cx="9912626" cy="35118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Цель: диагностика умения эффективно применять обновленное содержание учебного предмета «Обществознание» для усиления его воспитательного потенциала и стимулирования познавательной активности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51182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76F3-0CEA-48B7-9D42-834EF63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67"/>
            <a:ext cx="5565913" cy="2021706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Что использовать при выполнении заданий?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Дана тема: Цифровое государство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1FB3E-EA92-4D26-B776-254FC7791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47" t="25349" r="22864" b="7244"/>
          <a:stretch/>
        </p:blipFill>
        <p:spPr>
          <a:xfrm>
            <a:off x="5499652" y="43988"/>
            <a:ext cx="6692348" cy="68140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50E97F0-5868-4ABB-B40F-A09C9305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823" y="2065673"/>
            <a:ext cx="4952006" cy="37122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Федеральная рабочая программа по учебному предмету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«Обществознание».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(для 5–9 классов)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(с изменениями на 15.12.2025г.)</a:t>
            </a:r>
          </a:p>
        </p:txBody>
      </p:sp>
    </p:spTree>
    <p:extLst>
      <p:ext uri="{BB962C8B-B14F-4D97-AF65-F5344CB8AC3E}">
        <p14:creationId xmlns:p14="http://schemas.microsoft.com/office/powerpoint/2010/main" val="311672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76F3-0CEA-48B7-9D42-834EF63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67"/>
            <a:ext cx="5565913" cy="2021706"/>
          </a:xfrm>
        </p:spPr>
        <p:txBody>
          <a:bodyPr>
            <a:normAutofit/>
          </a:bodyPr>
          <a:lstStyle/>
          <a:p>
            <a:r>
              <a:rPr lang="ru-RU" b="1" dirty="0"/>
              <a:t>Проверяемые требования к результатам освоения основной образовательной программы (9 класс) по теме: Цифровое государство</a:t>
            </a:r>
            <a:endParaRPr lang="ru-RU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E97F0-5868-4ABB-B40F-A09C9305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823" y="2065673"/>
            <a:ext cx="4952006" cy="37122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Федеральная рабочая программа по учебному предмету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«Обществознание».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(для 5–9 классов)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(с изменениями на 15.12.2025г.)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6EB37B4-F3BE-4A04-9FFF-4FDFAF37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63" t="35830" r="14780" b="40170"/>
          <a:stretch/>
        </p:blipFill>
        <p:spPr>
          <a:xfrm>
            <a:off x="5371229" y="4358665"/>
            <a:ext cx="6860530" cy="2455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F168F0-3ECC-4335-BA7E-265A69C4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26" t="27716" r="15833" b="49059"/>
          <a:stretch/>
        </p:blipFill>
        <p:spPr>
          <a:xfrm>
            <a:off x="5371229" y="2065673"/>
            <a:ext cx="6659097" cy="22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088A-1E13-40DD-B42D-CDD58526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" y="0"/>
            <a:ext cx="11695044" cy="108667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Цель и Предметные результаты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 тема: Цифровое государство. 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Этап урока: применение изученного материала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6FA042-3AB0-4470-B674-599E5F580F91}"/>
              </a:ext>
            </a:extLst>
          </p:cNvPr>
          <p:cNvSpPr/>
          <p:nvPr/>
        </p:nvSpPr>
        <p:spPr>
          <a:xfrm>
            <a:off x="298173" y="1364975"/>
            <a:ext cx="115956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Практико-ориентированная цель</a:t>
            </a:r>
          </a:p>
          <a:p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Закрепить знания о роли государственных информационных систем (ГИС), цифровой экономики и электронного правительства посредством решения ситуационных задач. </a:t>
            </a:r>
          </a:p>
          <a:p>
            <a:r>
              <a:rPr lang="ru-RU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Планируемый результат: </a:t>
            </a:r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Учащиеся должны уметь аргументировать преимущества цифровизации и объяснять процесс взаимодействия гражданина и государства в режиме онлайн.</a:t>
            </a:r>
          </a:p>
          <a:p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2.Метапредметная цель </a:t>
            </a:r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(Навыки XXI века). Сформировать навык самостоятельного анализа государственных электронных сервисов для решения повседневных вопросов граждан.</a:t>
            </a:r>
          </a:p>
          <a:p>
            <a:r>
              <a:rPr lang="ru-RU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Планируемый результат: </a:t>
            </a:r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Учащиеся демонстрируют умение применять теорию на практике, моделируя процесс получения государственных услуг и критически оценивая безопасность личных данных.</a:t>
            </a:r>
          </a:p>
          <a:p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3. Оценочно-рефлексивная цель: </a:t>
            </a:r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Проверить уровень усвоения базовых понятий (электронное правительство, цифровая экономика) и умение применять их при анализе современных общественных процессов.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Планируемый результат: </a:t>
            </a:r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Учащиеся успешно выполняют практические задания из нового единого учебника (или интерактивных платформ, таких как </a:t>
            </a:r>
            <a:r>
              <a:rPr lang="ru-RU" b="1" dirty="0" err="1">
                <a:solidFill>
                  <a:srgbClr val="011C29"/>
                </a:solidFill>
                <a:latin typeface="Arial Black" panose="020B0A04020102020204" pitchFamily="34" charset="0"/>
              </a:rPr>
              <a:t>ЯКласс</a:t>
            </a:r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) и аргументированно отвечают на вопросы по теме урока.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9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088A-1E13-40DD-B42D-CDD58526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" y="0"/>
            <a:ext cx="11695044" cy="108667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Учебное задание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 тема: Цифровое государство. 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Этап урока: применение изученного материала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6FA042-3AB0-4470-B674-599E5F580F91}"/>
              </a:ext>
            </a:extLst>
          </p:cNvPr>
          <p:cNvSpPr/>
          <p:nvPr/>
        </p:nvSpPr>
        <p:spPr>
          <a:xfrm>
            <a:off x="298173" y="1364975"/>
            <a:ext cx="1159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E619F-2844-4A56-9DF1-9069A48C83EA}"/>
              </a:ext>
            </a:extLst>
          </p:cNvPr>
          <p:cNvSpPr txBox="1"/>
          <p:nvPr/>
        </p:nvSpPr>
        <p:spPr>
          <a:xfrm>
            <a:off x="477078" y="1272209"/>
            <a:ext cx="108535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Примеры практических заданий для этого этапа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Моделирование ситуации: </a:t>
            </a:r>
            <a:r>
              <a:rPr lang="ru-RU" sz="2800" dirty="0"/>
              <a:t>Предложить учащимся описать по шагам алгоритм оплаты налога через Госуслуги или записи в секцию через Единый портал государственных услуг (ЕПГУ).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Анализ кейсов: </a:t>
            </a:r>
            <a:r>
              <a:rPr lang="ru-RU" sz="2800" dirty="0"/>
              <a:t>Разобрать конкретные жизненные ситуации и определить, в каких случаях гражданину удобнее обратиться в МФЦ, а в каких — воспользоваться цифровым государством.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Мини-дискуссия: </a:t>
            </a:r>
            <a:r>
              <a:rPr lang="ru-RU" sz="2800" dirty="0"/>
              <a:t>Обсудить плюсы и минусы перехода к «цифровому государству», опираясь на информацию из единого учебника.</a:t>
            </a:r>
          </a:p>
        </p:txBody>
      </p:sp>
    </p:spTree>
    <p:extLst>
      <p:ext uri="{BB962C8B-B14F-4D97-AF65-F5344CB8AC3E}">
        <p14:creationId xmlns:p14="http://schemas.microsoft.com/office/powerpoint/2010/main" val="13018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088A-1E13-40DD-B42D-CDD58526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" y="0"/>
            <a:ext cx="11695044" cy="108667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Учебное задание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 тема: Цифровое государство. 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Этап урока: применение изученного материала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6FA042-3AB0-4470-B674-599E5F580F91}"/>
              </a:ext>
            </a:extLst>
          </p:cNvPr>
          <p:cNvSpPr/>
          <p:nvPr/>
        </p:nvSpPr>
        <p:spPr>
          <a:xfrm>
            <a:off x="298173" y="1364975"/>
            <a:ext cx="1159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1C29"/>
                </a:solidFill>
                <a:latin typeface="Arial Black" panose="020B0A04020102020204" pitchFamily="34" charset="0"/>
              </a:rPr>
              <a:t>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E619F-2844-4A56-9DF1-9069A48C83EA}"/>
              </a:ext>
            </a:extLst>
          </p:cNvPr>
          <p:cNvSpPr txBox="1"/>
          <p:nvPr/>
        </p:nvSpPr>
        <p:spPr>
          <a:xfrm>
            <a:off x="477078" y="1272209"/>
            <a:ext cx="108535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Примеры практических заданий для этого этапа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1. Задание: Класс делится на две группы.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Первая группа </a:t>
            </a:r>
            <a:r>
              <a:rPr lang="ru-RU" sz="2400" b="1" dirty="0"/>
              <a:t>приводит аргументы в пользу того, как цифровое государство облегчает жизнь гражданам (скорость, прозрачность, отсутствие очередей).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 Вторая группа </a:t>
            </a:r>
            <a:r>
              <a:rPr lang="ru-RU" sz="2400" b="1" dirty="0"/>
              <a:t>описывает риски (утечка данных, цифровое неравенство для старшего поколения) и предлагает способы защиты от них.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2. Составление ментальной карты (или кластера):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Задание:</a:t>
            </a:r>
            <a:r>
              <a:rPr lang="ru-RU" sz="2400" b="1" dirty="0"/>
              <a:t> Составить структурно-логическую схему, где в центре находится понятие «Цифровое государство», а от него отходят ветви: «Электронное правительство», «Электронный бюджет», «МФЦ», «Государственные услуги». Необходимо дать краткое определение каждому элементу.</a:t>
            </a:r>
          </a:p>
        </p:txBody>
      </p:sp>
    </p:spTree>
    <p:extLst>
      <p:ext uri="{BB962C8B-B14F-4D97-AF65-F5344CB8AC3E}">
        <p14:creationId xmlns:p14="http://schemas.microsoft.com/office/powerpoint/2010/main" val="36248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4BEE3-01D1-4860-AEB1-5EE0B46B4490}"/>
              </a:ext>
            </a:extLst>
          </p:cNvPr>
          <p:cNvSpPr txBox="1"/>
          <p:nvPr/>
        </p:nvSpPr>
        <p:spPr>
          <a:xfrm>
            <a:off x="689112" y="376924"/>
            <a:ext cx="1081377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Ключевые вызовы современной школы:</a:t>
            </a:r>
          </a:p>
          <a:p>
            <a:pPr algn="just"/>
            <a:endParaRPr lang="ru-RU" sz="2800" b="1" dirty="0"/>
          </a:p>
          <a:p>
            <a:pPr marL="342900" indent="-342900" algn="just">
              <a:buAutoNum type="arabicPeriod"/>
            </a:pPr>
            <a:r>
              <a:rPr lang="ru-RU" sz="2800" b="1" dirty="0"/>
              <a:t>Речевая пассивность: ученикам сложно пересказать текст, они предпочитают давать односложные ответы ( да\нет) или списывать готовые тезисы из интернета.</a:t>
            </a:r>
          </a:p>
          <a:p>
            <a:pPr marL="342900" indent="-342900" algn="just">
              <a:buAutoNum type="arabicPeriod"/>
            </a:pPr>
            <a:r>
              <a:rPr lang="ru-RU" sz="2800" b="1" dirty="0"/>
              <a:t>Дефицит аргументации: ученики не способны логически связать слова в связный рассказ, доказать свою точку зрения или поддержать дискуссию. Скудный словарный запас.</a:t>
            </a:r>
          </a:p>
          <a:p>
            <a:pPr marL="342900" indent="-342900" algn="just">
              <a:buAutoNum type="arabicPeriod"/>
            </a:pPr>
            <a:r>
              <a:rPr lang="ru-RU" sz="2800" b="1" dirty="0"/>
              <a:t>Поверхностное восприятие: из-за обилия цифрового контента внимание детей стало рассеянным, с трудом удерживают суть длинных текстов, не умеют выделять главное.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Решение: переход к проблемному  и активному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143132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76F3-0CEA-48B7-9D42-834EF63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67"/>
            <a:ext cx="5565913" cy="1559546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Что использовать при выполнении заданий?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1FB3E-EA92-4D26-B776-254FC7791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47" t="25349" r="22864" b="7244"/>
          <a:stretch/>
        </p:blipFill>
        <p:spPr>
          <a:xfrm>
            <a:off x="5499652" y="43988"/>
            <a:ext cx="6692348" cy="68140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50E97F0-5868-4ABB-B40F-A09C9305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823" y="2065673"/>
            <a:ext cx="4952006" cy="37122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Федеральная рабочая программа по учебному предмету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«Обществознание».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(для 5–9 классов)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(с изменениями на 15.12.2025г.)</a:t>
            </a:r>
          </a:p>
        </p:txBody>
      </p:sp>
    </p:spTree>
    <p:extLst>
      <p:ext uri="{BB962C8B-B14F-4D97-AF65-F5344CB8AC3E}">
        <p14:creationId xmlns:p14="http://schemas.microsoft.com/office/powerpoint/2010/main" val="115101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0EF47-64AE-4F71-9D7A-39141AFE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1388165"/>
            <a:ext cx="5698435" cy="2080590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9 класс</a:t>
            </a:r>
            <a:b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Россия-страна возможностей: технологическое развитие и суверенитет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42A757C-6DDB-441C-8613-666A8787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69" t="21530" r="12856" b="50000"/>
          <a:stretch/>
        </p:blipFill>
        <p:spPr>
          <a:xfrm>
            <a:off x="5499652" y="77389"/>
            <a:ext cx="6692348" cy="2196548"/>
          </a:xfrm>
          <a:prstGeom prst="rect">
            <a:avLst/>
          </a:prstGeom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id="{8FC406D1-1685-4069-802B-859A23CB4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214" y="3878307"/>
            <a:ext cx="4952006" cy="25224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Задание 1: </a:t>
            </a:r>
          </a:p>
          <a:p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Личностные результаты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 в соответствии с ФОП)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3A8D-5D17-446F-B8EF-6FF58151C799}"/>
              </a:ext>
            </a:extLst>
          </p:cNvPr>
          <p:cNvSpPr txBox="1"/>
          <p:nvPr/>
        </p:nvSpPr>
        <p:spPr>
          <a:xfrm>
            <a:off x="6096000" y="3101009"/>
            <a:ext cx="5910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/>
              <a:t>Гражданское воспитание</a:t>
            </a:r>
          </a:p>
          <a:p>
            <a:pPr marL="342900" indent="-342900">
              <a:buAutoNum type="arabicPeriod"/>
            </a:pPr>
            <a:r>
              <a:rPr lang="ru-RU" sz="3200" b="1" dirty="0"/>
              <a:t>Патриотическое воспитание</a:t>
            </a:r>
          </a:p>
          <a:p>
            <a:pPr marL="342900" indent="-342900">
              <a:buAutoNum type="arabicPeriod"/>
            </a:pPr>
            <a:r>
              <a:rPr lang="ru-RU" sz="3200" b="1" dirty="0"/>
              <a:t>Ценность научного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387230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76F3-0CEA-48B7-9D42-834EF63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821"/>
            <a:ext cx="5565913" cy="1559546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Задание 2. Методический аппарат учебника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E97F0-5868-4ABB-B40F-A09C9305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953" y="2156791"/>
            <a:ext cx="4952006" cy="37122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Можно использовать в качестве домашнего задания \ творческой работы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C63A652-FFE2-4CEC-A0AD-2561F1BF7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20" t="33787" r="33110" b="44255"/>
          <a:stretch/>
        </p:blipFill>
        <p:spPr>
          <a:xfrm>
            <a:off x="5773003" y="0"/>
            <a:ext cx="6418997" cy="22690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3B65D7-FA9F-4F6B-BC45-BB11AE56F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6" t="50000" r="45109" b="36635"/>
          <a:stretch/>
        </p:blipFill>
        <p:spPr>
          <a:xfrm>
            <a:off x="6204270" y="2332123"/>
            <a:ext cx="4905556" cy="16666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4A41A2-C5F0-46DB-BDCA-912562608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13" t="34315" r="32609" b="23119"/>
          <a:stretch/>
        </p:blipFill>
        <p:spPr>
          <a:xfrm>
            <a:off x="6204270" y="4061791"/>
            <a:ext cx="4081670" cy="27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1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76F3-0CEA-48B7-9D42-834EF63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821"/>
            <a:ext cx="5565913" cy="1559546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Задание 2. Методический аппарат учебника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E97F0-5868-4ABB-B40F-A09C9305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953" y="2156791"/>
            <a:ext cx="4952006" cy="3712273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3B65D7-FA9F-4F6B-BC45-BB11AE56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6" t="50000" r="45109" b="36635"/>
          <a:stretch/>
        </p:blipFill>
        <p:spPr>
          <a:xfrm>
            <a:off x="353403" y="2156791"/>
            <a:ext cx="4905556" cy="1666634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5049202-7B9D-4AFE-9358-837F28F84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120" b="12513"/>
          <a:stretch/>
        </p:blipFill>
        <p:spPr>
          <a:xfrm>
            <a:off x="6626089" y="70860"/>
            <a:ext cx="5258958" cy="66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0ACF6C-6282-4471-991C-F88A2F7B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5" b="27150"/>
          <a:stretch/>
        </p:blipFill>
        <p:spPr>
          <a:xfrm>
            <a:off x="341184" y="172279"/>
            <a:ext cx="5556287" cy="6016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41B452-4AA6-420A-A3E7-6091502A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19" b="28309"/>
          <a:stretch/>
        </p:blipFill>
        <p:spPr>
          <a:xfrm>
            <a:off x="5897471" y="669235"/>
            <a:ext cx="5972773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3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AF323C-C2E6-4EEC-A24A-B4BB412AA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5" b="19227"/>
          <a:stretch/>
        </p:blipFill>
        <p:spPr>
          <a:xfrm>
            <a:off x="231900" y="1727570"/>
            <a:ext cx="4088310" cy="51304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BB9867-EA64-4CFA-A6BF-31A120699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68" b="36425"/>
          <a:stretch/>
        </p:blipFill>
        <p:spPr>
          <a:xfrm>
            <a:off x="5685181" y="1987823"/>
            <a:ext cx="5395395" cy="4664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74F23F-9E47-40B7-AF3E-C3EDD6073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96" t="50000" r="45109" b="36635"/>
          <a:stretch/>
        </p:blipFill>
        <p:spPr>
          <a:xfrm>
            <a:off x="3835131" y="0"/>
            <a:ext cx="5395394" cy="16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623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{FD84DB43-8493-4C24-8067-2FFE31A5644F}TFfb9a325e-b4a8-473d-b025-df086f5ae493f5a90170-b053b8ef8758</Template>
  <TotalTime>132</TotalTime>
  <Words>1103</Words>
  <Application>Microsoft Office PowerPoint</Application>
  <PresentationFormat>Широкоэкранный</PresentationFormat>
  <Paragraphs>113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Corbel</vt:lpstr>
      <vt:lpstr>Gill Sans MT</vt:lpstr>
      <vt:lpstr>Посылка</vt:lpstr>
      <vt:lpstr>Практикум. Разбор заданий курса повышения квалификаций</vt:lpstr>
      <vt:lpstr>Практическая работа №2</vt:lpstr>
      <vt:lpstr>Презентация PowerPoint</vt:lpstr>
      <vt:lpstr>Что использовать при выполнении заданий?</vt:lpstr>
      <vt:lpstr>9 класс Россия-страна возможностей: технологическое развитие и суверенитет</vt:lpstr>
      <vt:lpstr>Задание 2. Методический аппарат учебника</vt:lpstr>
      <vt:lpstr>Задание 2. Методический аппарат учебника</vt:lpstr>
      <vt:lpstr>Презентация PowerPoint</vt:lpstr>
      <vt:lpstr>Презентация PowerPoint</vt:lpstr>
      <vt:lpstr>Презентация PowerPoint</vt:lpstr>
      <vt:lpstr>Задание 3. проблемный вопрос \ Творческое задание для повышения познавательной мотивации учеников</vt:lpstr>
      <vt:lpstr>Задание 3. проблемный вопрос \ Творческое задание для повышения познавательной мотивации учеников</vt:lpstr>
      <vt:lpstr>Задание 3. проблемный вопрос \ Творческое задание для повышения познавательной мотивации учеников</vt:lpstr>
      <vt:lpstr>Для задания с учебником 10 класса</vt:lpstr>
      <vt:lpstr>Что использовать при выполнении заданий? Дана глава: культура и искусство</vt:lpstr>
      <vt:lpstr>10 класс Культура и искусство</vt:lpstr>
      <vt:lpstr>Презентация PowerPoint</vt:lpstr>
      <vt:lpstr>Презентация PowerPoint</vt:lpstr>
      <vt:lpstr>Практическая работа №1</vt:lpstr>
      <vt:lpstr>Что использовать при выполнении заданий? Дана тема: Цифровое государство</vt:lpstr>
      <vt:lpstr>Проверяемые требования к результатам освоения основной образовательной программы (9 класс) по теме: Цифровое государство</vt:lpstr>
      <vt:lpstr>Цель и Предметные результаты  тема: Цифровое государство.  Этап урока: применение изученного материала</vt:lpstr>
      <vt:lpstr>Учебное задание  тема: Цифровое государство.  Этап урока: применение изученного материала</vt:lpstr>
      <vt:lpstr>Учебное задание  тема: Цифровое государство.  Этап урока: применение изученного материала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Практикум. Разбор заданий курса повышения квалификаций</dc:title>
  <dc:creator>Юлия</dc:creator>
  <cp:lastModifiedBy>Юлия</cp:lastModifiedBy>
  <cp:revision>4</cp:revision>
  <dcterms:created xsi:type="dcterms:W3CDTF">2026-06-22T18:53:16Z</dcterms:created>
  <dcterms:modified xsi:type="dcterms:W3CDTF">2026-06-22T21:06:16Z</dcterms:modified>
</cp:coreProperties>
</file>